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19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22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92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6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2121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43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65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0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20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83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8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4D3578-A4B6-49FF-9949-A796D0BACCA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7F4E28-3FC2-4060-8A8A-7BA6A829D561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271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BFDE8E-665E-4A4F-A9C8-DC3E8E06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91" y="1290919"/>
            <a:ext cx="4631080" cy="401051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08F1CC-3A14-425E-8E54-0C0B8A3FF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Плотко </a:t>
            </a:r>
            <a:r>
              <a:rPr lang="ru-RU" dirty="0" err="1"/>
              <a:t>марк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6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BB3C28-3E6C-47CA-BDF7-11567B095EA1}"/>
              </a:ext>
            </a:extLst>
          </p:cNvPr>
          <p:cNvSpPr/>
          <p:nvPr/>
        </p:nvSpPr>
        <p:spPr>
          <a:xfrm>
            <a:off x="1442964" y="244916"/>
            <a:ext cx="4301178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mpact" panose="020B0806030902050204" pitchFamily="34" charset="0"/>
              </a:rPr>
              <a:t>Гиперссылки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41AB9728-291B-4D1D-8809-33FF1773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0" y="1290884"/>
            <a:ext cx="2468956" cy="2138116"/>
          </a:xfrm>
          <a:prstGeom prst="rect">
            <a:avLst/>
          </a:prstGeom>
        </p:spPr>
      </p:pic>
      <p:sp>
        <p:nvSpPr>
          <p:cNvPr id="11" name="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id="{CF45DF51-ECD9-4C9C-9D8F-3806B6A85DA7}"/>
              </a:ext>
            </a:extLst>
          </p:cNvPr>
          <p:cNvSpPr/>
          <p:nvPr/>
        </p:nvSpPr>
        <p:spPr>
          <a:xfrm>
            <a:off x="0" y="3266246"/>
            <a:ext cx="5216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rgbClr val="444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история бренда</a:t>
            </a:r>
            <a:endParaRPr lang="ru-RU" sz="2400" b="1" i="1" cap="none" spc="0" dirty="0">
              <a:ln w="0"/>
              <a:solidFill>
                <a:srgbClr val="444D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id="{43E787B1-A1C1-4246-B338-C153F1D91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79" y="1388410"/>
            <a:ext cx="2263193" cy="1935703"/>
          </a:xfrm>
          <a:prstGeom prst="rect">
            <a:avLst/>
          </a:prstGeom>
        </p:spPr>
      </p:pic>
      <p:sp>
        <p:nvSpPr>
          <p:cNvPr id="12" name="Прямоугольник 11">
            <a:hlinkClick r:id="rId4" action="ppaction://hlinksldjump"/>
            <a:extLst>
              <a:ext uri="{FF2B5EF4-FFF2-40B4-BE49-F238E27FC236}">
                <a16:creationId xmlns:a16="http://schemas.microsoft.com/office/drawing/2014/main" id="{9F1ABBF9-2DC4-461F-AD6C-81CD34E347EE}"/>
              </a:ext>
            </a:extLst>
          </p:cNvPr>
          <p:cNvSpPr/>
          <p:nvPr/>
        </p:nvSpPr>
        <p:spPr>
          <a:xfrm>
            <a:off x="3375711" y="3290837"/>
            <a:ext cx="5216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0"/>
                <a:solidFill>
                  <a:srgbClr val="444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изобретение</a:t>
            </a:r>
          </a:p>
        </p:txBody>
      </p:sp>
      <p:pic>
        <p:nvPicPr>
          <p:cNvPr id="6" name="Рисунок 5">
            <a:hlinkClick r:id="rId6" action="ppaction://hlinksldjump"/>
            <a:extLst>
              <a:ext uri="{FF2B5EF4-FFF2-40B4-BE49-F238E27FC236}">
                <a16:creationId xmlns:a16="http://schemas.microsoft.com/office/drawing/2014/main" id="{7CDF534E-2CAA-40F6-9E96-A901BE3BA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3" y="1407236"/>
            <a:ext cx="2041637" cy="1955127"/>
          </a:xfrm>
          <a:prstGeom prst="rect">
            <a:avLst/>
          </a:prstGeom>
        </p:spPr>
      </p:pic>
      <p:sp>
        <p:nvSpPr>
          <p:cNvPr id="13" name="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D619AB46-BC46-41E5-A185-3EBA410ADB2D}"/>
              </a:ext>
            </a:extLst>
          </p:cNvPr>
          <p:cNvSpPr/>
          <p:nvPr/>
        </p:nvSpPr>
        <p:spPr>
          <a:xfrm>
            <a:off x="6899936" y="3307475"/>
            <a:ext cx="5216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rgbClr val="444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мировое признание</a:t>
            </a:r>
            <a:endParaRPr lang="ru-RU" sz="2400" b="1" i="1" cap="none" spc="0" dirty="0">
              <a:ln w="0"/>
              <a:solidFill>
                <a:srgbClr val="444D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>
            <a:hlinkClick r:id="rId8" action="ppaction://hlinksldjump"/>
            <a:extLst>
              <a:ext uri="{FF2B5EF4-FFF2-40B4-BE49-F238E27FC236}">
                <a16:creationId xmlns:a16="http://schemas.microsoft.com/office/drawing/2014/main" id="{07FECBCD-2A79-4940-AFBD-B9ADC2A48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20" y="3832798"/>
            <a:ext cx="2396570" cy="2167962"/>
          </a:xfrm>
          <a:prstGeom prst="rect">
            <a:avLst/>
          </a:prstGeom>
        </p:spPr>
      </p:pic>
      <p:sp>
        <p:nvSpPr>
          <p:cNvPr id="14" name="Прямоугольник 13">
            <a:hlinkClick r:id="rId8" action="ppaction://hlinksldjump"/>
            <a:extLst>
              <a:ext uri="{FF2B5EF4-FFF2-40B4-BE49-F238E27FC236}">
                <a16:creationId xmlns:a16="http://schemas.microsoft.com/office/drawing/2014/main" id="{3196C80D-4CFB-4CEA-B5B6-AB8AE631BE77}"/>
              </a:ext>
            </a:extLst>
          </p:cNvPr>
          <p:cNvSpPr/>
          <p:nvPr/>
        </p:nvSpPr>
        <p:spPr>
          <a:xfrm>
            <a:off x="1441594" y="6081056"/>
            <a:ext cx="5216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rgbClr val="444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продукция</a:t>
            </a:r>
            <a:endParaRPr lang="ru-RU" sz="2400" b="1" i="1" cap="none" spc="0" dirty="0">
              <a:ln w="0"/>
              <a:solidFill>
                <a:srgbClr val="444D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hlinkClick r:id="rId10" action="ppaction://hlinksldjump"/>
            <a:extLst>
              <a:ext uri="{FF2B5EF4-FFF2-40B4-BE49-F238E27FC236}">
                <a16:creationId xmlns:a16="http://schemas.microsoft.com/office/drawing/2014/main" id="{B3B8ED00-3B15-4435-8C1C-9C06D3E552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83" y="3832798"/>
            <a:ext cx="2379470" cy="2167962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>
            <a:hlinkClick r:id="rId10" action="ppaction://hlinksldjump"/>
            <a:extLst>
              <a:ext uri="{FF2B5EF4-FFF2-40B4-BE49-F238E27FC236}">
                <a16:creationId xmlns:a16="http://schemas.microsoft.com/office/drawing/2014/main" id="{BD01C6A0-38EF-4BC4-BBB1-5F022B604FCF}"/>
              </a:ext>
            </a:extLst>
          </p:cNvPr>
          <p:cNvSpPr/>
          <p:nvPr/>
        </p:nvSpPr>
        <p:spPr>
          <a:xfrm>
            <a:off x="5041773" y="6122285"/>
            <a:ext cx="5216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rgbClr val="444D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ценности компании</a:t>
            </a:r>
            <a:endParaRPr lang="ru-RU" sz="2400" b="1" i="1" cap="none" spc="0" dirty="0">
              <a:ln w="0"/>
              <a:solidFill>
                <a:srgbClr val="444D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557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8582D7-0727-41D0-81E1-E724808FB25A}"/>
              </a:ext>
            </a:extLst>
          </p:cNvPr>
          <p:cNvSpPr/>
          <p:nvPr/>
        </p:nvSpPr>
        <p:spPr>
          <a:xfrm>
            <a:off x="1091104" y="244916"/>
            <a:ext cx="5004896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mpact" panose="020B0806030902050204" pitchFamily="34" charset="0"/>
              </a:rPr>
              <a:t>История бренда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30E3D-9E75-4F23-892B-B44F7FB2EA73}"/>
              </a:ext>
            </a:extLst>
          </p:cNvPr>
          <p:cNvSpPr txBox="1"/>
          <p:nvPr/>
        </p:nvSpPr>
        <p:spPr>
          <a:xfrm>
            <a:off x="1475838" y="1991932"/>
            <a:ext cx="4595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Основатель: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 </a:t>
            </a:r>
            <a:r>
              <a:rPr lang="ru-RU" sz="2400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Зодчий Йозеф Хартмут.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Время и место: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 XVIII век, Австрия.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Название: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 В честь легендарного бриллианта </a:t>
            </a:r>
            <a:r>
              <a:rPr lang="ru-RU" sz="2400" b="0" i="0" dirty="0" err="1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Koh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-i-</a:t>
            </a:r>
            <a:r>
              <a:rPr lang="ru-RU" sz="2400" b="0" i="0" dirty="0" err="1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Noor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Цель: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  <a:ea typeface="Segoe UI Black" panose="020B0A02040204020203" pitchFamily="34" charset="0"/>
              </a:rPr>
              <a:t> Создание компании по производству фарфора и кирпичей.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971075-AF83-40B1-88F0-4D1024D42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27" y="1807248"/>
            <a:ext cx="4385086" cy="3797485"/>
          </a:xfrm>
          <a:prstGeom prst="rect">
            <a:avLst/>
          </a:prstGeom>
        </p:spPr>
      </p:pic>
      <p:sp>
        <p:nvSpPr>
          <p:cNvPr id="7" name="Стрелка: влево 6">
            <a:hlinkClick r:id="rId3" action="ppaction://hlinksldjump"/>
            <a:extLst>
              <a:ext uri="{FF2B5EF4-FFF2-40B4-BE49-F238E27FC236}">
                <a16:creationId xmlns:a16="http://schemas.microsoft.com/office/drawing/2014/main" id="{4402EF51-FE61-481D-B739-777640F3C9CA}"/>
              </a:ext>
            </a:extLst>
          </p:cNvPr>
          <p:cNvSpPr/>
          <p:nvPr/>
        </p:nvSpPr>
        <p:spPr>
          <a:xfrm>
            <a:off x="9929309" y="6002767"/>
            <a:ext cx="1538344" cy="623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29681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796847-1E12-4D46-8B1D-84E80545F60D}"/>
              </a:ext>
            </a:extLst>
          </p:cNvPr>
          <p:cNvSpPr/>
          <p:nvPr/>
        </p:nvSpPr>
        <p:spPr>
          <a:xfrm>
            <a:off x="1098765" y="201885"/>
            <a:ext cx="731322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mpact" panose="020B0806030902050204" pitchFamily="34" charset="0"/>
              </a:rPr>
              <a:t>Ключевое изобретение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48D67-FB3C-4BED-BD34-709CF97F9A5E}"/>
              </a:ext>
            </a:extLst>
          </p:cNvPr>
          <p:cNvSpPr txBox="1"/>
          <p:nvPr/>
        </p:nvSpPr>
        <p:spPr>
          <a:xfrm>
            <a:off x="1500939" y="1904102"/>
            <a:ext cx="4595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Проблема: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Дорогие карандаши из смеси олова и цинка.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Решение (1802 г.):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Патент на грифель из смеси глины и графита.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Результат: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Снижение расходов и улучшение качества письма.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Значение: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Технология стала стандартом для отрасли.</a:t>
            </a:r>
          </a:p>
          <a:p>
            <a:pPr algn="l"/>
            <a:endParaRPr lang="ru-RU" sz="2400" i="0" dirty="0">
              <a:solidFill>
                <a:srgbClr val="1D1D1F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AE60AB-9212-4CD6-AE09-596CB6290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92" y="1701785"/>
            <a:ext cx="4364220" cy="3732705"/>
          </a:xfrm>
          <a:prstGeom prst="rect">
            <a:avLst/>
          </a:prstGeom>
        </p:spPr>
      </p:pic>
      <p:sp>
        <p:nvSpPr>
          <p:cNvPr id="9" name="Стрелка: влево 8">
            <a:hlinkClick r:id="rId3" action="ppaction://hlinksldjump"/>
            <a:extLst>
              <a:ext uri="{FF2B5EF4-FFF2-40B4-BE49-F238E27FC236}">
                <a16:creationId xmlns:a16="http://schemas.microsoft.com/office/drawing/2014/main" id="{481B4604-0018-454E-8FF8-A7E678A904A9}"/>
              </a:ext>
            </a:extLst>
          </p:cNvPr>
          <p:cNvSpPr/>
          <p:nvPr/>
        </p:nvSpPr>
        <p:spPr>
          <a:xfrm>
            <a:off x="9929309" y="6002767"/>
            <a:ext cx="1538344" cy="623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70784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98230F-6AEC-4679-9D59-A7C15DA10616}"/>
              </a:ext>
            </a:extLst>
          </p:cNvPr>
          <p:cNvSpPr/>
          <p:nvPr/>
        </p:nvSpPr>
        <p:spPr>
          <a:xfrm>
            <a:off x="1062747" y="234159"/>
            <a:ext cx="6266459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mpact" panose="020B0806030902050204" pitchFamily="34" charset="0"/>
              </a:rPr>
              <a:t>Мировое признание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AC8D5-220B-4426-B1F4-2167E4C9EEB3}"/>
              </a:ext>
            </a:extLst>
          </p:cNvPr>
          <p:cNvSpPr txBox="1"/>
          <p:nvPr/>
        </p:nvSpPr>
        <p:spPr>
          <a:xfrm>
            <a:off x="1500939" y="1904102"/>
            <a:ext cx="4595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1889 г: 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Всемирная выставка в Париже.</a:t>
            </a:r>
          </a:p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Инновация: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Внедрение шкалы твердости (H, B, HB), принятой во всем мире.</a:t>
            </a:r>
          </a:p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1894 г: 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Официальная регистрация торговой марки.</a:t>
            </a:r>
          </a:p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Символ: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Графическое изображение петли красной ленты.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F1A6A7-F584-4144-B9FE-DBFBEDAA4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83" y="1904102"/>
            <a:ext cx="3789653" cy="3629075"/>
          </a:xfrm>
          <a:prstGeom prst="rect">
            <a:avLst/>
          </a:prstGeom>
        </p:spPr>
      </p:pic>
      <p:sp>
        <p:nvSpPr>
          <p:cNvPr id="9" name="Стрелка: влево 8">
            <a:hlinkClick r:id="rId3" action="ppaction://hlinksldjump"/>
            <a:extLst>
              <a:ext uri="{FF2B5EF4-FFF2-40B4-BE49-F238E27FC236}">
                <a16:creationId xmlns:a16="http://schemas.microsoft.com/office/drawing/2014/main" id="{4FD9B791-300A-46F1-A1D7-AB4F2E0F464C}"/>
              </a:ext>
            </a:extLst>
          </p:cNvPr>
          <p:cNvSpPr/>
          <p:nvPr/>
        </p:nvSpPr>
        <p:spPr>
          <a:xfrm>
            <a:off x="9929309" y="6002767"/>
            <a:ext cx="1538344" cy="623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75460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BDD3F4-60E3-40EF-B130-D44E5E2BF4C3}"/>
              </a:ext>
            </a:extLst>
          </p:cNvPr>
          <p:cNvSpPr/>
          <p:nvPr/>
        </p:nvSpPr>
        <p:spPr>
          <a:xfrm>
            <a:off x="1245786" y="212643"/>
            <a:ext cx="6072496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mpact" panose="020B0806030902050204" pitchFamily="34" charset="0"/>
              </a:rPr>
              <a:t>Продукция сегодня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BAC03-786F-42B4-950E-65367FE92D52}"/>
              </a:ext>
            </a:extLst>
          </p:cNvPr>
          <p:cNvSpPr txBox="1"/>
          <p:nvPr/>
        </p:nvSpPr>
        <p:spPr>
          <a:xfrm>
            <a:off x="1594172" y="1753495"/>
            <a:ext cx="4501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Масштаб: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Более 4500 наименований продукции.</a:t>
            </a:r>
          </a:p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Категории:</a:t>
            </a:r>
          </a:p>
          <a:p>
            <a:pPr algn="l"/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Классические карандаши (в желтом корпусе).</a:t>
            </a:r>
          </a:p>
          <a:p>
            <a:pPr algn="l"/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Механические карандаши и принадлежности для черчения.</a:t>
            </a:r>
          </a:p>
          <a:p>
            <a:pPr algn="l"/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Художественные краски, фломастеры, ручки.</a:t>
            </a:r>
          </a:p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География: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Производство переехало в Чехию, бренд известен глобально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63792-6E0F-4F7A-80A9-EBDD8671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92" y="1753495"/>
            <a:ext cx="4342385" cy="3928167"/>
          </a:xfrm>
          <a:prstGeom prst="rect">
            <a:avLst/>
          </a:prstGeom>
        </p:spPr>
      </p:pic>
      <p:sp>
        <p:nvSpPr>
          <p:cNvPr id="9" name="Стрелка: влево 8">
            <a:hlinkClick r:id="rId3" action="ppaction://hlinksldjump"/>
            <a:extLst>
              <a:ext uri="{FF2B5EF4-FFF2-40B4-BE49-F238E27FC236}">
                <a16:creationId xmlns:a16="http://schemas.microsoft.com/office/drawing/2014/main" id="{3CCBCECE-44E6-447E-81E7-B91F5D567B52}"/>
              </a:ext>
            </a:extLst>
          </p:cNvPr>
          <p:cNvSpPr/>
          <p:nvPr/>
        </p:nvSpPr>
        <p:spPr>
          <a:xfrm>
            <a:off x="9929309" y="6002767"/>
            <a:ext cx="1538344" cy="623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17109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B13B1C-4A6B-470A-B988-67A28BD6E237}"/>
              </a:ext>
            </a:extLst>
          </p:cNvPr>
          <p:cNvSpPr/>
          <p:nvPr/>
        </p:nvSpPr>
        <p:spPr>
          <a:xfrm>
            <a:off x="1169640" y="212643"/>
            <a:ext cx="6224781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mpact" panose="020B0806030902050204" pitchFamily="34" charset="0"/>
              </a:rPr>
              <a:t>Ценности компании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27B48-2CC6-415D-BF25-4CE70C6BDEC5}"/>
              </a:ext>
            </a:extLst>
          </p:cNvPr>
          <p:cNvSpPr txBox="1"/>
          <p:nvPr/>
        </p:nvSpPr>
        <p:spPr>
          <a:xfrm>
            <a:off x="1594172" y="1753495"/>
            <a:ext cx="4501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Стабильность: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Неизменное качество независимо от категории товара.</a:t>
            </a:r>
          </a:p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Экология: 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Безопасные технологии производства.</a:t>
            </a:r>
          </a:p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Забота: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Продукция не наносит вред окружающей среде.</a:t>
            </a:r>
          </a:p>
          <a:p>
            <a:pPr algn="l"/>
            <a:r>
              <a:rPr lang="ru-RU" sz="2400" b="1" i="0" dirty="0">
                <a:solidFill>
                  <a:srgbClr val="1D1D1F"/>
                </a:solidFill>
                <a:effectLst/>
                <a:latin typeface="system-ui"/>
              </a:rPr>
              <a:t>Миссия:</a:t>
            </a:r>
            <a:r>
              <a:rPr lang="ru-RU" sz="2400" b="0" i="0" dirty="0">
                <a:solidFill>
                  <a:srgbClr val="1D1D1F"/>
                </a:solidFill>
                <a:effectLst/>
                <a:latin typeface="system-ui"/>
              </a:rPr>
              <a:t> Совершенствование привычной продукции для новых поколений.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7092B1-12A0-422E-8B37-01C490E46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41" y="1700493"/>
            <a:ext cx="4307760" cy="3924849"/>
          </a:xfrm>
          <a:prstGeom prst="rect">
            <a:avLst/>
          </a:prstGeom>
        </p:spPr>
      </p:pic>
      <p:sp>
        <p:nvSpPr>
          <p:cNvPr id="9" name="Стрелка: влево 8">
            <a:hlinkClick r:id="rId3" action="ppaction://hlinksldjump"/>
            <a:extLst>
              <a:ext uri="{FF2B5EF4-FFF2-40B4-BE49-F238E27FC236}">
                <a16:creationId xmlns:a16="http://schemas.microsoft.com/office/drawing/2014/main" id="{141490F2-9854-4B7B-A2D6-84B540048EB6}"/>
              </a:ext>
            </a:extLst>
          </p:cNvPr>
          <p:cNvSpPr/>
          <p:nvPr/>
        </p:nvSpPr>
        <p:spPr>
          <a:xfrm>
            <a:off x="9929309" y="6002767"/>
            <a:ext cx="1538344" cy="623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главную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22656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Эмблем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0</TotalTime>
  <Words>219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Corbel</vt:lpstr>
      <vt:lpstr>Gill Sans MT</vt:lpstr>
      <vt:lpstr>Impact</vt:lpstr>
      <vt:lpstr>Segoe UI Black</vt:lpstr>
      <vt:lpstr>system-ui</vt:lpstr>
      <vt:lpstr>Эмблема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13</cp:revision>
  <dcterms:created xsi:type="dcterms:W3CDTF">2026-02-25T19:35:19Z</dcterms:created>
  <dcterms:modified xsi:type="dcterms:W3CDTF">2026-02-25T21:21:49Z</dcterms:modified>
</cp:coreProperties>
</file>